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9" r:id="rId2"/>
    <p:sldId id="278" r:id="rId3"/>
    <p:sldId id="258" r:id="rId4"/>
    <p:sldId id="257" r:id="rId5"/>
    <p:sldId id="288" r:id="rId6"/>
    <p:sldId id="259" r:id="rId7"/>
    <p:sldId id="261" r:id="rId8"/>
    <p:sldId id="262" r:id="rId9"/>
    <p:sldId id="314" r:id="rId10"/>
    <p:sldId id="297" r:id="rId11"/>
    <p:sldId id="303" r:id="rId12"/>
    <p:sldId id="307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268" r:id="rId21"/>
    <p:sldId id="269" r:id="rId22"/>
    <p:sldId id="296" r:id="rId23"/>
    <p:sldId id="271" r:id="rId24"/>
    <p:sldId id="272" r:id="rId25"/>
    <p:sldId id="273" r:id="rId26"/>
    <p:sldId id="313" r:id="rId27"/>
    <p:sldId id="312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2F8"/>
    <a:srgbClr val="8FBCFF"/>
    <a:srgbClr val="99CCFF"/>
    <a:srgbClr val="6C8BF0"/>
    <a:srgbClr val="B2ECE9"/>
    <a:srgbClr val="AB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9904" autoAdjust="0"/>
  </p:normalViewPr>
  <p:slideViewPr>
    <p:cSldViewPr>
      <p:cViewPr>
        <p:scale>
          <a:sx n="90" d="100"/>
          <a:sy n="90" d="100"/>
        </p:scale>
        <p:origin x="-51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0801F-6DDA-440D-9FCD-F43153E0223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BBF8EB-62FB-4A6B-A084-5085EC5A1B83}">
      <dgm:prSet phldrT="[Текст]" custT="1"/>
      <dgm:spPr>
        <a:solidFill>
          <a:srgbClr val="92D050"/>
        </a:solidFill>
      </dgm:spPr>
      <dgm:t>
        <a:bodyPr/>
        <a:lstStyle/>
        <a:p>
          <a:pPr marL="0" indent="0">
            <a:lnSpc>
              <a:spcPct val="150000"/>
            </a:lnSpc>
          </a:pPr>
          <a:r>
            <a: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Оформление документов и заявок на участие с проектами в краевых программах</a:t>
          </a:r>
          <a:endParaRPr lang="ru-RU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1508E5-FE56-45D8-86D4-28A253C1DF32}" type="parTrans" cxnId="{E4886F59-18A6-4FE6-8D19-89B736795D1D}">
      <dgm:prSet/>
      <dgm:spPr/>
      <dgm:t>
        <a:bodyPr/>
        <a:lstStyle/>
        <a:p>
          <a:endParaRPr lang="ru-RU"/>
        </a:p>
      </dgm:t>
    </dgm:pt>
    <dgm:pt modelId="{382B638C-EEF5-4D9C-A96E-46EE33477CE8}" type="sibTrans" cxnId="{E4886F59-18A6-4FE6-8D19-89B736795D1D}">
      <dgm:prSet/>
      <dgm:spPr/>
      <dgm:t>
        <a:bodyPr/>
        <a:lstStyle/>
        <a:p>
          <a:endParaRPr lang="ru-RU"/>
        </a:p>
      </dgm:t>
    </dgm:pt>
    <dgm:pt modelId="{259486FF-41D7-4E75-8503-AC4ABCC560D5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внутри поселковых автомобильных дорог </a:t>
          </a:r>
          <a:endParaRPr lang="ru-RU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B54EE-9462-4F4F-A27B-1FA025AA613A}" type="parTrans" cxnId="{B94BC870-843B-4514-BFAF-A23DB4D7D4EE}">
      <dgm:prSet/>
      <dgm:spPr/>
      <dgm:t>
        <a:bodyPr/>
        <a:lstStyle/>
        <a:p>
          <a:endParaRPr lang="ru-RU"/>
        </a:p>
      </dgm:t>
    </dgm:pt>
    <dgm:pt modelId="{11D78551-558F-40F7-93ED-280F548864C6}" type="sibTrans" cxnId="{B94BC870-843B-4514-BFAF-A23DB4D7D4EE}">
      <dgm:prSet/>
      <dgm:spPr/>
      <dgm:t>
        <a:bodyPr/>
        <a:lstStyle/>
        <a:p>
          <a:endParaRPr lang="ru-RU"/>
        </a:p>
      </dgm:t>
    </dgm:pt>
    <dgm:pt modelId="{295D8852-F92E-4062-A44D-52244EB551ED}" type="pres">
      <dgm:prSet presAssocID="{6E90801F-6DDA-440D-9FCD-F43153E022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D0AF3-A949-4F95-A281-71054F2DFED1}" type="pres">
      <dgm:prSet presAssocID="{9CBBF8EB-62FB-4A6B-A084-5085EC5A1B83}" presName="node" presStyleLbl="node1" presStyleIdx="0" presStyleCnt="2" custScaleX="90350" custScaleY="100000" custLinFactNeighborX="45168" custLinFactNeighborY="-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5790-EB73-46EE-99C3-020F9E9F1549}" type="pres">
      <dgm:prSet presAssocID="{382B638C-EEF5-4D9C-A96E-46EE33477CE8}" presName="sibTrans" presStyleCnt="0"/>
      <dgm:spPr/>
    </dgm:pt>
    <dgm:pt modelId="{91423EFB-97EF-4CAA-8B67-A12AA46CBB5E}" type="pres">
      <dgm:prSet presAssocID="{259486FF-41D7-4E75-8503-AC4ABCC560D5}" presName="node" presStyleLbl="node1" presStyleIdx="1" presStyleCnt="2" custScaleX="88966" custScaleY="100000" custLinFactNeighborX="-39606" custLinFactNeighborY="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5CC78-411C-43E5-978B-E240EB1EA255}" type="presOf" srcId="{6E90801F-6DDA-440D-9FCD-F43153E0223B}" destId="{295D8852-F92E-4062-A44D-52244EB551ED}" srcOrd="0" destOrd="0" presId="urn:microsoft.com/office/officeart/2005/8/layout/hList6"/>
    <dgm:cxn modelId="{B94BC870-843B-4514-BFAF-A23DB4D7D4EE}" srcId="{6E90801F-6DDA-440D-9FCD-F43153E0223B}" destId="{259486FF-41D7-4E75-8503-AC4ABCC560D5}" srcOrd="1" destOrd="0" parTransId="{8DEB54EE-9462-4F4F-A27B-1FA025AA613A}" sibTransId="{11D78551-558F-40F7-93ED-280F548864C6}"/>
    <dgm:cxn modelId="{64083F53-4CCE-4824-AEE7-E75CDE4BD929}" type="presOf" srcId="{9CBBF8EB-62FB-4A6B-A084-5085EC5A1B83}" destId="{E9BD0AF3-A949-4F95-A281-71054F2DFED1}" srcOrd="0" destOrd="0" presId="urn:microsoft.com/office/officeart/2005/8/layout/hList6"/>
    <dgm:cxn modelId="{579CB546-4D4F-4A83-ACDA-0BC2CB489B4E}" type="presOf" srcId="{259486FF-41D7-4E75-8503-AC4ABCC560D5}" destId="{91423EFB-97EF-4CAA-8B67-A12AA46CBB5E}" srcOrd="0" destOrd="0" presId="urn:microsoft.com/office/officeart/2005/8/layout/hList6"/>
    <dgm:cxn modelId="{E4886F59-18A6-4FE6-8D19-89B736795D1D}" srcId="{6E90801F-6DDA-440D-9FCD-F43153E0223B}" destId="{9CBBF8EB-62FB-4A6B-A084-5085EC5A1B83}" srcOrd="0" destOrd="0" parTransId="{FB1508E5-FE56-45D8-86D4-28A253C1DF32}" sibTransId="{382B638C-EEF5-4D9C-A96E-46EE33477CE8}"/>
    <dgm:cxn modelId="{083EEB97-4357-4390-B58F-E5D5813D8387}" type="presParOf" srcId="{295D8852-F92E-4062-A44D-52244EB551ED}" destId="{E9BD0AF3-A949-4F95-A281-71054F2DFED1}" srcOrd="0" destOrd="0" presId="urn:microsoft.com/office/officeart/2005/8/layout/hList6"/>
    <dgm:cxn modelId="{60C5043A-14BA-4796-9B94-E19BAE3FADC9}" type="presParOf" srcId="{295D8852-F92E-4062-A44D-52244EB551ED}" destId="{36205790-EB73-46EE-99C3-020F9E9F1549}" srcOrd="1" destOrd="0" presId="urn:microsoft.com/office/officeart/2005/8/layout/hList6"/>
    <dgm:cxn modelId="{6188DA06-6C8C-450F-B7D5-ECAF89E87F41}" type="presParOf" srcId="{295D8852-F92E-4062-A44D-52244EB551ED}" destId="{91423EFB-97EF-4CAA-8B67-A12AA46CBB5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0801F-6DDA-440D-9FCD-F43153E0223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BBF8EB-62FB-4A6B-A084-5085EC5A1B83}">
      <dgm:prSet phldrT="[Текст]" custT="1"/>
      <dgm:spPr>
        <a:solidFill>
          <a:srgbClr val="92D050"/>
        </a:solidFill>
      </dgm:spPr>
      <dgm:t>
        <a:bodyPr/>
        <a:lstStyle/>
        <a:p>
          <a:pPr marL="0" indent="0">
            <a:lnSpc>
              <a:spcPct val="150000"/>
            </a:lnSpc>
          </a:pPr>
          <a:r>
            <a: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Работы по обеспечению уличным освещением сел сельсовета</a:t>
          </a:r>
          <a:endParaRPr lang="ru-RU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1508E5-FE56-45D8-86D4-28A253C1DF32}" type="parTrans" cxnId="{E4886F59-18A6-4FE6-8D19-89B736795D1D}">
      <dgm:prSet/>
      <dgm:spPr/>
      <dgm:t>
        <a:bodyPr/>
        <a:lstStyle/>
        <a:p>
          <a:endParaRPr lang="ru-RU"/>
        </a:p>
      </dgm:t>
    </dgm:pt>
    <dgm:pt modelId="{382B638C-EEF5-4D9C-A96E-46EE33477CE8}" type="sibTrans" cxnId="{E4886F59-18A6-4FE6-8D19-89B736795D1D}">
      <dgm:prSet/>
      <dgm:spPr/>
      <dgm:t>
        <a:bodyPr/>
        <a:lstStyle/>
        <a:p>
          <a:endParaRPr lang="ru-RU"/>
        </a:p>
      </dgm:t>
    </dgm:pt>
    <dgm:pt modelId="{F92C5FBA-294F-4780-8A94-4E860FFCF70B}">
      <dgm:prSet custT="1"/>
      <dgm:spPr>
        <a:solidFill>
          <a:srgbClr val="92D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Работы по благоустройству и наведению санитарного порядка в поселениях</a:t>
          </a:r>
          <a:endParaRPr lang="ru-RU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97FFD-C03E-452A-9022-B4C13A53B61A}" type="parTrans" cxnId="{1D82D506-17CE-4D80-946E-A6683C28BFEE}">
      <dgm:prSet/>
      <dgm:spPr/>
      <dgm:t>
        <a:bodyPr/>
        <a:lstStyle/>
        <a:p>
          <a:endParaRPr lang="ru-RU"/>
        </a:p>
      </dgm:t>
    </dgm:pt>
    <dgm:pt modelId="{2D29C138-3879-4E66-8EC3-67C8BFF61019}" type="sibTrans" cxnId="{1D82D506-17CE-4D80-946E-A6683C28BFEE}">
      <dgm:prSet/>
      <dgm:spPr/>
      <dgm:t>
        <a:bodyPr/>
        <a:lstStyle/>
        <a:p>
          <a:endParaRPr lang="ru-RU"/>
        </a:p>
      </dgm:t>
    </dgm:pt>
    <dgm:pt modelId="{295D8852-F92E-4062-A44D-52244EB551ED}" type="pres">
      <dgm:prSet presAssocID="{6E90801F-6DDA-440D-9FCD-F43153E022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D0AF3-A949-4F95-A281-71054F2DFED1}" type="pres">
      <dgm:prSet presAssocID="{9CBBF8EB-62FB-4A6B-A084-5085EC5A1B83}" presName="node" presStyleLbl="node1" presStyleIdx="0" presStyleCnt="2" custScaleX="94822" custScaleY="96563" custLinFactNeighborX="45168" custLinFactNeighborY="-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5790-EB73-46EE-99C3-020F9E9F1549}" type="pres">
      <dgm:prSet presAssocID="{382B638C-EEF5-4D9C-A96E-46EE33477CE8}" presName="sibTrans" presStyleCnt="0"/>
      <dgm:spPr/>
    </dgm:pt>
    <dgm:pt modelId="{47F2FC17-BA94-4F76-864A-7F155594C171}" type="pres">
      <dgm:prSet presAssocID="{F92C5FBA-294F-4780-8A94-4E860FFCF70B}" presName="node" presStyleLbl="node1" presStyleIdx="1" presStyleCnt="2" custScaleX="98778" custScaleY="96598" custLinFactNeighborX="-23626" custLinFactNeighborY="1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93B66-74B1-4C94-947C-E2C77268E399}" type="presOf" srcId="{F92C5FBA-294F-4780-8A94-4E860FFCF70B}" destId="{47F2FC17-BA94-4F76-864A-7F155594C171}" srcOrd="0" destOrd="0" presId="urn:microsoft.com/office/officeart/2005/8/layout/hList6"/>
    <dgm:cxn modelId="{E4886F59-18A6-4FE6-8D19-89B736795D1D}" srcId="{6E90801F-6DDA-440D-9FCD-F43153E0223B}" destId="{9CBBF8EB-62FB-4A6B-A084-5085EC5A1B83}" srcOrd="0" destOrd="0" parTransId="{FB1508E5-FE56-45D8-86D4-28A253C1DF32}" sibTransId="{382B638C-EEF5-4D9C-A96E-46EE33477CE8}"/>
    <dgm:cxn modelId="{D05F76AC-D362-43A8-A132-84E803BA6E20}" type="presOf" srcId="{9CBBF8EB-62FB-4A6B-A084-5085EC5A1B83}" destId="{E9BD0AF3-A949-4F95-A281-71054F2DFED1}" srcOrd="0" destOrd="0" presId="urn:microsoft.com/office/officeart/2005/8/layout/hList6"/>
    <dgm:cxn modelId="{84514CF1-D00C-4E22-A844-B8EEDA6BB37B}" type="presOf" srcId="{6E90801F-6DDA-440D-9FCD-F43153E0223B}" destId="{295D8852-F92E-4062-A44D-52244EB551ED}" srcOrd="0" destOrd="0" presId="urn:microsoft.com/office/officeart/2005/8/layout/hList6"/>
    <dgm:cxn modelId="{1D82D506-17CE-4D80-946E-A6683C28BFEE}" srcId="{6E90801F-6DDA-440D-9FCD-F43153E0223B}" destId="{F92C5FBA-294F-4780-8A94-4E860FFCF70B}" srcOrd="1" destOrd="0" parTransId="{C3097FFD-C03E-452A-9022-B4C13A53B61A}" sibTransId="{2D29C138-3879-4E66-8EC3-67C8BFF61019}"/>
    <dgm:cxn modelId="{90098559-0874-405E-B4EC-DB69CC2CC9BD}" type="presParOf" srcId="{295D8852-F92E-4062-A44D-52244EB551ED}" destId="{E9BD0AF3-A949-4F95-A281-71054F2DFED1}" srcOrd="0" destOrd="0" presId="urn:microsoft.com/office/officeart/2005/8/layout/hList6"/>
    <dgm:cxn modelId="{B6DDE7A1-4A45-4C6A-987D-6AB16FE1C8C2}" type="presParOf" srcId="{295D8852-F92E-4062-A44D-52244EB551ED}" destId="{36205790-EB73-46EE-99C3-020F9E9F1549}" srcOrd="1" destOrd="0" presId="urn:microsoft.com/office/officeart/2005/8/layout/hList6"/>
    <dgm:cxn modelId="{E4418C41-3FF7-4F67-A9BF-02B5DAF29F82}" type="presParOf" srcId="{295D8852-F92E-4062-A44D-52244EB551ED}" destId="{47F2FC17-BA94-4F76-864A-7F155594C17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B58D2D-2C6B-44E5-8C1B-34B790153F9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32F2A2-2546-49F5-894F-AA1A2CF58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3" y="3202468"/>
            <a:ext cx="4248472" cy="35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593154" y="858403"/>
            <a:ext cx="7772400" cy="211566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425700" indent="-2425700"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ОТКРЫТАЯ СЕССИЯ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25700" indent="-2425700"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</a:p>
          <a:p>
            <a:pPr marL="2425700" indent="-2425700"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Ларичихинского сельсовета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3330693"/>
            <a:ext cx="325256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результатах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algn="ctr"/>
            <a:endParaRPr lang="ru-RU" sz="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Ларичихинского</a:t>
            </a:r>
          </a:p>
          <a:p>
            <a:pPr algn="ctr"/>
            <a:endParaRPr lang="ru-RU" sz="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сельсовета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2019 год</a:t>
            </a:r>
          </a:p>
        </p:txBody>
      </p:sp>
    </p:spTree>
    <p:extLst>
      <p:ext uri="{BB962C8B-B14F-4D97-AF65-F5344CB8AC3E}">
        <p14:creationId xmlns:p14="http://schemas.microsoft.com/office/powerpoint/2010/main" val="422129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44605"/>
              </p:ext>
            </p:extLst>
          </p:nvPr>
        </p:nvGraphicFramePr>
        <p:xfrm>
          <a:off x="251519" y="858404"/>
          <a:ext cx="8640962" cy="3435096"/>
        </p:xfrm>
        <a:graphic>
          <a:graphicData uri="http://schemas.openxmlformats.org/drawingml/2006/table">
            <a:tbl>
              <a:tblPr/>
              <a:tblGrid>
                <a:gridCol w="1255524"/>
                <a:gridCol w="1017462"/>
                <a:gridCol w="607335"/>
                <a:gridCol w="864096"/>
                <a:gridCol w="864096"/>
                <a:gridCol w="1368152"/>
                <a:gridCol w="1368152"/>
                <a:gridCol w="1296145"/>
              </a:tblGrid>
              <a:tr h="2248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16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Строительство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объектов строительства  на территории за счет Программ: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9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ППМИ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(Программа поддержки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местных инициатив)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Сумма средств, затраченных  на реализацию проекта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объекта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Центр досуга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Центр досуга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Центр досуга,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детская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площадка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Благоустройство парковой зоны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с. Ларичиха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Благоустройство парковой зоны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с. Ларичиха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948,26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1218,07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1 573,075 +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492,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= 2 065,28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5122" name="Picture 2" descr="D:\МОИ ДОКУМЕНТЫ\ФОТО\фотоотчет\клуб\до\IMG-2018102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" y="4685509"/>
            <a:ext cx="2118073" cy="15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5204" y="4263593"/>
            <a:ext cx="8712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		Было		                                            Стало</a:t>
            </a:r>
            <a:endParaRPr lang="ru-RU" b="1" dirty="0">
              <a:solidFill>
                <a:srgbClr val="00B0F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3" name="Picture 3" descr="D:\МОИ ДОКУМЕНТЫ\ФОТО\2019\Новая папка\IMG_20191106_111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99" y="4614724"/>
            <a:ext cx="1627820" cy="217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ФОТО\2019\клуб ремонт 2\IMG-20191111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9"/>
            <a:ext cx="1635646" cy="2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МОИ ДОКУМЕНТЫ\ФОТО\2019\фото библиотека\фото 2019\Библиотека после ремон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44455"/>
            <a:ext cx="1907704" cy="1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МОИ ДОКУМЕНТЫ\Отчет Ларичихинской поселенческой библиотеки за 2016 год\DSCN00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74475"/>
            <a:ext cx="1583007" cy="21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59985"/>
              </p:ext>
            </p:extLst>
          </p:nvPr>
        </p:nvGraphicFramePr>
        <p:xfrm>
          <a:off x="179511" y="858403"/>
          <a:ext cx="8784977" cy="3539816"/>
        </p:xfrm>
        <a:graphic>
          <a:graphicData uri="http://schemas.openxmlformats.org/drawingml/2006/table">
            <a:tbl>
              <a:tblPr/>
              <a:tblGrid>
                <a:gridCol w="1086782"/>
                <a:gridCol w="896877"/>
                <a:gridCol w="536621"/>
                <a:gridCol w="576064"/>
                <a:gridCol w="1872208"/>
                <a:gridCol w="1296144"/>
                <a:gridCol w="1368152"/>
                <a:gridCol w="1152129"/>
              </a:tblGrid>
              <a:tr h="2496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4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Строительство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объектов строительства  на территории за счет Программ: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программы 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т. ч. за счет средств меценатов)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Грантовая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поддержка местных инициатив граждан – хоккейная спортивная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площадка, 3333,30</a:t>
                      </a: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3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2. Строительство газовой модульной котельной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 Ларичиха, 6000,00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(начало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строительства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Строительство газовой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модульной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котельной в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с. Ларичиха, 10000,00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(окончание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строительства)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Грантовая поддержка местных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инициатив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граждан –баскетбольная спортивная площадка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3800,00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Организация пешеходных коммуникации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с. Ларичиха 2850,00</a:t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</a:b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6146" name="Picture 2" descr="D:\МОИ ДОКУМЕНТЫ\ФОТО\фотоотчет\хок.коробка\после\IMG-20191219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929128" cy="21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ОИ ДОКУМЕНТЫ\ФОТО\2020\мод.котельная\IMG-20200115-WA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3" y="4509120"/>
            <a:ext cx="2934607" cy="22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ФОТО\2019\21.12.19. открытие хок.коробки\a71aa77a532f3f950eb17d5f94e3b8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36" y="4513229"/>
            <a:ext cx="2929128" cy="21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71992"/>
              </p:ext>
            </p:extLst>
          </p:nvPr>
        </p:nvGraphicFramePr>
        <p:xfrm>
          <a:off x="107503" y="928646"/>
          <a:ext cx="8928993" cy="2859263"/>
        </p:xfrm>
        <a:graphic>
          <a:graphicData uri="http://schemas.openxmlformats.org/drawingml/2006/table">
            <a:tbl>
              <a:tblPr/>
              <a:tblGrid>
                <a:gridCol w="2016225"/>
                <a:gridCol w="973143"/>
                <a:gridCol w="567542"/>
                <a:gridCol w="547547"/>
                <a:gridCol w="576064"/>
                <a:gridCol w="576064"/>
                <a:gridCol w="1872208"/>
                <a:gridCol w="1800200"/>
              </a:tblGrid>
              <a:tr h="2332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9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5. Краевые программы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объектов МП "Формирование современной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среды"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Благоустройство территории Центра досуга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Благоустройство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парковой зоны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с. Ларичиха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84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Сумма средств,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направ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-ленных на строительство и благоустройство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объектов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4000,00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4000,00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6146" name="Picture 2" descr="http://larichiha.ru/images/mgthumbnails/230x200--cache-preview-b49396e1bf6db639b5f7185c3e31d7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7690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8856"/>
              </p:ext>
            </p:extLst>
          </p:nvPr>
        </p:nvGraphicFramePr>
        <p:xfrm>
          <a:off x="143508" y="858403"/>
          <a:ext cx="8856983" cy="4171188"/>
        </p:xfrm>
        <a:graphic>
          <a:graphicData uri="http://schemas.openxmlformats.org/drawingml/2006/table">
            <a:tbl>
              <a:tblPr/>
              <a:tblGrid>
                <a:gridCol w="1658591"/>
                <a:gridCol w="954107"/>
                <a:gridCol w="592793"/>
                <a:gridCol w="394909"/>
                <a:gridCol w="456979"/>
                <a:gridCol w="551133"/>
                <a:gridCol w="935861"/>
                <a:gridCol w="144259"/>
                <a:gridCol w="1080120"/>
                <a:gridCol w="262615"/>
                <a:gridCol w="745497"/>
                <a:gridCol w="167311"/>
                <a:gridCol w="912808"/>
              </a:tblGrid>
              <a:tr h="159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9">
                <a:tc gridSpan="1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Газификация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Программы  по газификации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жилой дом /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квартира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жилой дом /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квартира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жилой дом /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квартира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жилой дом /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квартира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жилой дом /квартира/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жилой дом /квартира/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объектов газификации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358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385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391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397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404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т.ч. количество домовладений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штук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т.ч. протяженность газопровода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Общая сумма затраченных средств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т.ч. средства граждан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&quot;газификация сел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26529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23763"/>
              </p:ext>
            </p:extLst>
          </p:nvPr>
        </p:nvGraphicFramePr>
        <p:xfrm>
          <a:off x="133019" y="928646"/>
          <a:ext cx="8877961" cy="5776568"/>
        </p:xfrm>
        <a:graphic>
          <a:graphicData uri="http://schemas.openxmlformats.org/drawingml/2006/table">
            <a:tbl>
              <a:tblPr/>
              <a:tblGrid>
                <a:gridCol w="2592288"/>
                <a:gridCol w="864096"/>
                <a:gridCol w="576064"/>
                <a:gridCol w="598036"/>
                <a:gridCol w="935109"/>
                <a:gridCol w="1420178"/>
                <a:gridCol w="1080120"/>
                <a:gridCol w="812070"/>
              </a:tblGrid>
              <a:tr h="98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7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Водоснабжение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водонапорных башен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 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Протяженность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водопров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сетей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работ по улучшению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водоснабжения.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Сумма средств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проблем по обеспечению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водоснабжением населения 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Бурение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 скважины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. Ларичиха,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ул. Садовая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Разработка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проектно-сметной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документации по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реконструкции водоснабжения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с. Ларичиха, </a:t>
                      </a: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8 км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Экспертиза проектно-сметной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документации водопровода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км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Строи-</a:t>
                      </a:r>
                      <a:r>
                        <a:rPr lang="ru-RU" sz="1350" dirty="0" err="1" smtClean="0">
                          <a:effectLst/>
                          <a:latin typeface="Times New Roman"/>
                          <a:ea typeface="Times New Roman"/>
                        </a:rPr>
                        <a:t>тельство</a:t>
                      </a: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 smtClean="0">
                          <a:effectLst/>
                          <a:latin typeface="Times New Roman"/>
                          <a:ea typeface="Times New Roman"/>
                        </a:rPr>
                        <a:t>водопро</a:t>
                      </a: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-вода 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350" dirty="0" smtClean="0">
                          <a:effectLst/>
                          <a:latin typeface="Times New Roman"/>
                          <a:ea typeface="Times New Roman"/>
                        </a:rPr>
                        <a:t>км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3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2992,0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2333,9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1200,0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10000,0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кол-во домовладений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подключенных к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водопров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сети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счетчиков, 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установ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-ленных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 потребителей воды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2185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2190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2200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380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397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426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учреждений, пользующихся услугой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водо-обеспечения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них имеют  установленные счетчики водопотребления.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1088" marR="41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0632"/>
              </p:ext>
            </p:extLst>
          </p:nvPr>
        </p:nvGraphicFramePr>
        <p:xfrm>
          <a:off x="285720" y="1142984"/>
          <a:ext cx="8358245" cy="3435096"/>
        </p:xfrm>
        <a:graphic>
          <a:graphicData uri="http://schemas.openxmlformats.org/drawingml/2006/table">
            <a:tbl>
              <a:tblPr/>
              <a:tblGrid>
                <a:gridCol w="2286016"/>
                <a:gridCol w="1071570"/>
                <a:gridCol w="785818"/>
                <a:gridCol w="785818"/>
                <a:gridCol w="928694"/>
                <a:gridCol w="777513"/>
                <a:gridCol w="861408"/>
                <a:gridCol w="861408"/>
              </a:tblGrid>
              <a:tr h="816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жилья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Построено жилых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домов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(построено всего по району)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выданных в течении года разрешений на строительство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8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квартир и домов, полученных   участниками программ по жилью (указать название программы и сумма выделенных средств)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название программы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8194" name="Picture 2" descr="D:\МОИ ДОКУМЕНТЫ\ФОТО\2020\до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34201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И ДОКУМЕНТЫ\ФОТО\2020\дома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952327" cy="20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ОИ ДОКУМЕНТЫ\ФОТО\2020\дома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952328" cy="20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22701"/>
              </p:ext>
            </p:extLst>
          </p:nvPr>
        </p:nvGraphicFramePr>
        <p:xfrm>
          <a:off x="107504" y="959189"/>
          <a:ext cx="8928992" cy="5482769"/>
        </p:xfrm>
        <a:graphic>
          <a:graphicData uri="http://schemas.openxmlformats.org/drawingml/2006/table">
            <a:tbl>
              <a:tblPr/>
              <a:tblGrid>
                <a:gridCol w="1550546"/>
                <a:gridCol w="897726"/>
                <a:gridCol w="1008112"/>
                <a:gridCol w="1008112"/>
                <a:gridCol w="1728192"/>
                <a:gridCol w="864096"/>
                <a:gridCol w="1008112"/>
                <a:gridCol w="864096"/>
              </a:tblGrid>
              <a:tr h="1281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9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Ремонт и содержание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внутрипоселковых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дорог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Протяженность </a:t>
                      </a:r>
                      <a:r>
                        <a:rPr lang="ru-RU" sz="1350" dirty="0" err="1" smtClean="0">
                          <a:latin typeface="Times New Roman"/>
                          <a:ea typeface="Calibri"/>
                          <a:cs typeface="Times New Roman"/>
                        </a:rPr>
                        <a:t>внутрипосел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. дорог 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75,5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дорог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517,7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203,7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558,1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964,2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964,2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964,2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 Ремонт дорог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/>
                          <a:ea typeface="Times New Roman"/>
                        </a:rPr>
                        <a:t>6554,2</a:t>
                      </a:r>
                      <a:endParaRPr lang="ru-RU" sz="13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3010,8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2174,5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/>
                          <a:ea typeface="Times New Roman"/>
                        </a:rPr>
                        <a:t>3200,0</a:t>
                      </a:r>
                      <a:endParaRPr lang="ru-RU" sz="13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4000,0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/>
                          <a:ea typeface="Times New Roman"/>
                        </a:rPr>
                        <a:t>6000,0</a:t>
                      </a:r>
                      <a:endParaRPr lang="ru-RU" sz="13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Площадь отремонтированного 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дорожного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полотна 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указанием 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названия улиц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км2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Ремонт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дорожного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покрытия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ул. Сосновая (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асфальтир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4,8 км2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Ремонт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дорожного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покрытия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асфальтир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ул.Юбилейная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с. Ларичиха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(общая сумма договора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5185,3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т.р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Ремонт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дорожного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покрытия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асфальтир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) ул.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Юбилейная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 Ларичиха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(остаток по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переходящему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договору с 2018 г.)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Ямочный ремонт улиц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 Ларичиха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Ощебенение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ул. Центральная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с. Шипицино 1 км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Ремонт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дорожного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покрытия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улиц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Юбилейная,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Зеленая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Шишкова,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Промышленная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Ремонт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дорожного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покрытия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улиц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Юбилейная,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Зеленая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Шишкова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Промышлен 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ная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Ремонт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дорожного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покрытия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улиц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с. Ларичиха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Перечень других работ, выполненных 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рамках  безопасности движения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Устройство дорожных знаков и нанесение дорожной разметки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Устройство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дорожных знаков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и нанесение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дорожной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разметки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Нанесение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дорожной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разметки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Устройство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дорожных знаков и нанесение дорожной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разметки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Устройство дорожных знаков и нанесение дорожной разметки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Устройство дорожных знаков и нанесение дорожной разметки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6080"/>
              </p:ext>
            </p:extLst>
          </p:nvPr>
        </p:nvGraphicFramePr>
        <p:xfrm>
          <a:off x="214282" y="1500174"/>
          <a:ext cx="8501123" cy="2453640"/>
        </p:xfrm>
        <a:graphic>
          <a:graphicData uri="http://schemas.openxmlformats.org/drawingml/2006/table">
            <a:tbl>
              <a:tblPr/>
              <a:tblGrid>
                <a:gridCol w="1591951"/>
                <a:gridCol w="670013"/>
                <a:gridCol w="814735"/>
                <a:gridCol w="817660"/>
                <a:gridCol w="1427249"/>
                <a:gridCol w="1427249"/>
                <a:gridCol w="876133"/>
                <a:gridCol w="876133"/>
              </a:tblGrid>
              <a:tr h="159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усадеб, признанных образцовыми или лучшими по благоустройству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3074" name="Picture 2" descr="http://larichiha.ru/images/mgthumbnails/230x200--cache-preview-abe1f4a5b4f4665c367c2249cb2297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1182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arichiha.ru/images/mgthumbnails/230x200--cache-preview-0331dab1d002b0f285de32b46f4c3c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62" y="4321182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richiha.ru/images/mgthumbnails/230x200--cache-preview-a499aac94d258bff22dca5c042ac56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3169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arichiha.ru/images/mgthumbnails/230x200--cache-preview-b03ade14f355b5071e02e7257167dfd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45156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78256"/>
              </p:ext>
            </p:extLst>
          </p:nvPr>
        </p:nvGraphicFramePr>
        <p:xfrm>
          <a:off x="285720" y="1428736"/>
          <a:ext cx="8508790" cy="1717548"/>
        </p:xfrm>
        <a:graphic>
          <a:graphicData uri="http://schemas.openxmlformats.org/drawingml/2006/table">
            <a:tbl>
              <a:tblPr/>
              <a:tblGrid>
                <a:gridCol w="1982024"/>
                <a:gridCol w="1008112"/>
                <a:gridCol w="864096"/>
                <a:gridCol w="864096"/>
                <a:gridCol w="1008112"/>
                <a:gridCol w="936104"/>
                <a:gridCol w="970113"/>
                <a:gridCol w="876133"/>
              </a:tblGrid>
              <a:tr h="159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829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Сумма средств, затраченных на благоустройство кладбища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4100" name="Picture 4" descr="D:\МОИ ДОКУМЕНТЫ\ФОТО\2019\КЛАДБИЩЕ САНДАЛОВО\IMG_20190801_11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1" y="3297924"/>
            <a:ext cx="4272897" cy="32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58565"/>
              </p:ext>
            </p:extLst>
          </p:nvPr>
        </p:nvGraphicFramePr>
        <p:xfrm>
          <a:off x="357158" y="1285860"/>
          <a:ext cx="8501123" cy="2453640"/>
        </p:xfrm>
        <a:graphic>
          <a:graphicData uri="http://schemas.openxmlformats.org/drawingml/2006/table">
            <a:tbl>
              <a:tblPr/>
              <a:tblGrid>
                <a:gridCol w="1591951"/>
                <a:gridCol w="670013"/>
                <a:gridCol w="814735"/>
                <a:gridCol w="817660"/>
                <a:gridCol w="1427249"/>
                <a:gridCol w="1427249"/>
                <a:gridCol w="876133"/>
                <a:gridCol w="876133"/>
              </a:tblGrid>
              <a:tr h="1500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Сумма средств, затраченных на благоустройство Памятников погибшим воинам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815032"/>
            <a:ext cx="3528392" cy="289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685800" y="580047"/>
            <a:ext cx="7772400" cy="69719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425700" indent="-242570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Е Г Л А М Е Н 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03115"/>
              </p:ext>
            </p:extLst>
          </p:nvPr>
        </p:nvGraphicFramePr>
        <p:xfrm>
          <a:off x="71500" y="1285569"/>
          <a:ext cx="9001000" cy="54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"/>
                <a:gridCol w="3960440"/>
                <a:gridCol w="4176464"/>
                <a:gridCol w="684076"/>
              </a:tblGrid>
              <a:tr h="690348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работе  участкового  уполномоченного  полиции за 2019 год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УУП ОУУП и ПДН ОМВД России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Тальменскому району лейтенант полиции </a:t>
                      </a:r>
                      <a:endParaRPr lang="ru-RU" sz="145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Нефедов 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Д.В.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  <a:p>
                      <a:pPr algn="ctr"/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633163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организации культурно-досуговых мероприятиях на территории села, основных направлениях  развития до 2022 года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заведующая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ДК</a:t>
                      </a:r>
                    </a:p>
                    <a:p>
                      <a:r>
                        <a:rPr lang="ru-RU" sz="145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Емандакова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454847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показателях работы общеобразовательной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школы, основных задачах и направлениях работы до </a:t>
                      </a:r>
                      <a:r>
                        <a:rPr lang="ru-RU" sz="1450" b="0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</a:t>
                      </a:r>
                      <a:r>
                        <a:rPr lang="ru-RU" sz="145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директора школы </a:t>
                      </a:r>
                      <a:r>
                        <a:rPr lang="ru-RU" sz="145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Бурындина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Т.Е.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804918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работе Администрации Ларичихинского сельсовета за 2019 год и прогнозном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плане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социально-экономического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 Ларичихинского  сельсовета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2020 год и плановый период 2021, 2022 годы</a:t>
                      </a:r>
                      <a:endParaRPr lang="ru-RU" sz="14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глава Администрации</a:t>
                      </a:r>
                      <a:r>
                        <a:rPr lang="en-US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Билоус О.И. 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487256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работе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Тальменского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районного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народных депутатов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п</a:t>
                      </a:r>
                      <a:r>
                        <a:rPr kumimoji="0" lang="ru-RU" sz="145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редседатель Тальменского районного Совета народных депутатов</a:t>
                      </a:r>
                      <a:r>
                        <a:rPr kumimoji="0" lang="ru-RU" sz="14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5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Поталюк С.Н.</a:t>
                      </a:r>
                      <a:endParaRPr lang="ru-RU" sz="145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673936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динамике работы с 2017 по 2019 годы и перспективах развития 2020-2022 годов Тальменского 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 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Тальменского района по агропромышленному комплексу Тертищев В.И.</a:t>
                      </a:r>
                      <a:endParaRPr lang="ru-RU" sz="145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4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Награждение</a:t>
                      </a:r>
                      <a:r>
                        <a:rPr lang="en-US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грамотами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района и Администрации Ларичихинского сельсовета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Тертищев В.И.,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Билоус 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О.И.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мин.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итогов </a:t>
                      </a:r>
                      <a:r>
                        <a:rPr lang="ru-RU" sz="14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  <a:endParaRPr lang="ru-RU" sz="14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епутат </a:t>
                      </a: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АКЗС </a:t>
                      </a:r>
                      <a:r>
                        <a:rPr lang="ru-RU" sz="14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Бушков Н.Т. </a:t>
                      </a:r>
                      <a:endParaRPr lang="ru-RU" sz="14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  <a:tr h="311951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Обсуждение Проекта решения Совета депутатов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Докладывает глава </a:t>
                      </a:r>
                      <a:r>
                        <a:rPr lang="ru-RU" sz="1450" b="0" spc="-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сельсовета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50" b="0" spc="-6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Гвоздева</a:t>
                      </a:r>
                      <a:r>
                        <a:rPr lang="ru-RU" sz="1450" b="0" spc="-6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Т.А.</a:t>
                      </a:r>
                      <a:endParaRPr lang="ru-RU" sz="1450" b="0" spc="-6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мин.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89926"/>
              </p:ext>
            </p:extLst>
          </p:nvPr>
        </p:nvGraphicFramePr>
        <p:xfrm>
          <a:off x="387495" y="902654"/>
          <a:ext cx="8348965" cy="2944368"/>
        </p:xfrm>
        <a:graphic>
          <a:graphicData uri="http://schemas.openxmlformats.org/drawingml/2006/table">
            <a:tbl>
              <a:tblPr/>
              <a:tblGrid>
                <a:gridCol w="2500330"/>
                <a:gridCol w="1065870"/>
                <a:gridCol w="864096"/>
                <a:gridCol w="864096"/>
                <a:gridCol w="792088"/>
                <a:gridCol w="720080"/>
                <a:gridCol w="789754"/>
                <a:gridCol w="752651"/>
              </a:tblGrid>
              <a:tr h="1664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29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Розничная торговля и общественное питание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288">
                <a:tc>
                  <a:txBody>
                    <a:bodyPr/>
                    <a:lstStyle/>
                    <a:p>
                      <a:pPr indent="1524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объектов розничной торговли и общественного питания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58">
                <a:tc>
                  <a:txBody>
                    <a:bodyPr/>
                    <a:lstStyle/>
                    <a:p>
                      <a:pPr indent="1524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Площадь торговых залов объектов розничной торговли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1380,90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1380,90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1320,0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1135,0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1135,0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1135,0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88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Площадь залов обслуживания посетителей в объектах общественного питания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223,5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223,5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223,5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223,5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25" y="4005064"/>
            <a:ext cx="67497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21885"/>
              </p:ext>
            </p:extLst>
          </p:nvPr>
        </p:nvGraphicFramePr>
        <p:xfrm>
          <a:off x="249450" y="858403"/>
          <a:ext cx="8645099" cy="5952744"/>
        </p:xfrm>
        <a:graphic>
          <a:graphicData uri="http://schemas.openxmlformats.org/drawingml/2006/table">
            <a:tbl>
              <a:tblPr/>
              <a:tblGrid>
                <a:gridCol w="2984015"/>
                <a:gridCol w="936104"/>
                <a:gridCol w="832409"/>
                <a:gridCol w="759028"/>
                <a:gridCol w="825148"/>
                <a:gridCol w="792088"/>
                <a:gridCol w="792088"/>
                <a:gridCol w="724219"/>
              </a:tblGrid>
              <a:tr h="1260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74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Финансы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Доходы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консолидированного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бюджета поселения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9285,3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8644,4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9977,8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3909,5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4026,8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4147,6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1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Доходы без учёта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межбюджетных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трансфертов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1961,7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2734,4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4337,0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3788,00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3901,6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4018,6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план налог на доходы физических лиц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576,3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543,6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648,5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637,0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656,1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675,8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получено налог на 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доходы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физических 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лиц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529,3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618,4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631,6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процент исполнения 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113,8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план налоги на имущество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79,3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81,7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получено налоги на имущество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67,4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процент исполнения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план земельный налог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665,8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963,9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880,0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804,0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828,1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852,9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получено земельный налог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1028,2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769,5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718,8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процент исполнения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154,4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81,7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план аренда земли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получено аренда земли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процент исполнения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100,0 %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100,0 %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прочие налоговые доходы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103,8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59,7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491,1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Межбюджетные трансферты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7323,6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5910,0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5640,8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121,5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125,1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128,9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32705"/>
              </p:ext>
            </p:extLst>
          </p:nvPr>
        </p:nvGraphicFramePr>
        <p:xfrm>
          <a:off x="251519" y="1052736"/>
          <a:ext cx="8640961" cy="5047488"/>
        </p:xfrm>
        <a:graphic>
          <a:graphicData uri="http://schemas.openxmlformats.org/drawingml/2006/table">
            <a:tbl>
              <a:tblPr/>
              <a:tblGrid>
                <a:gridCol w="2233309"/>
                <a:gridCol w="1042211"/>
                <a:gridCol w="934178"/>
                <a:gridCol w="892145"/>
                <a:gridCol w="893324"/>
                <a:gridCol w="967767"/>
                <a:gridCol w="893324"/>
                <a:gridCol w="784703"/>
              </a:tblGrid>
              <a:tr h="1113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12.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Финансы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Расходы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консолидированного бюджета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муниципального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поселения</a:t>
                      </a: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9350,5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8902,6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10027,5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3909,5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4026,8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4018,6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1208,9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1315,5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1547,5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1747,1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1799,5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1853,5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0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306,2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184,0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507,1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191,9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197,6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203,5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0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Социально-культурные мероприятия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Calibri"/>
                          <a:cs typeface="Times New Roman"/>
                        </a:rPr>
                        <a:t>   образование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Calibri"/>
                          <a:cs typeface="Times New Roman"/>
                        </a:rPr>
                        <a:t>   культура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396,2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1378,6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1538,4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577,1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594,4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612,2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Calibri"/>
                          <a:cs typeface="Times New Roman"/>
                        </a:rPr>
                        <a:t>   здравоохранение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 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   спорт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45" marR="270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93346"/>
              </p:ext>
            </p:extLst>
          </p:nvPr>
        </p:nvGraphicFramePr>
        <p:xfrm>
          <a:off x="461523" y="1124744"/>
          <a:ext cx="8072492" cy="2512435"/>
        </p:xfrm>
        <a:graphic>
          <a:graphicData uri="http://schemas.openxmlformats.org/drawingml/2006/table">
            <a:tbl>
              <a:tblPr/>
              <a:tblGrid>
                <a:gridCol w="2571768"/>
                <a:gridCol w="1285884"/>
                <a:gridCol w="642942"/>
                <a:gridCol w="785818"/>
                <a:gridCol w="785818"/>
                <a:gridCol w="714380"/>
                <a:gridCol w="642942"/>
                <a:gridCol w="642940"/>
              </a:tblGrid>
              <a:tr h="1099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05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Уличное освещение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Минимальная потребность в установке фонарей уличного освещения на территории поселения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Установлено в текущем году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источников оплаты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сумма  затраченных средств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Картинки по запросу &quot;уличные фонари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256"/>
            <a:ext cx="3713636" cy="2286016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&quot;фонари на улице&quot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86256"/>
            <a:ext cx="3744416" cy="228601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94864"/>
              </p:ext>
            </p:extLst>
          </p:nvPr>
        </p:nvGraphicFramePr>
        <p:xfrm>
          <a:off x="428595" y="1052736"/>
          <a:ext cx="8286810" cy="3435096"/>
        </p:xfrm>
        <a:graphic>
          <a:graphicData uri="http://schemas.openxmlformats.org/drawingml/2006/table">
            <a:tbl>
              <a:tblPr/>
              <a:tblGrid>
                <a:gridCol w="2367659"/>
                <a:gridCol w="961862"/>
                <a:gridCol w="961862"/>
                <a:gridCol w="887872"/>
                <a:gridCol w="813883"/>
                <a:gridCol w="813883"/>
                <a:gridCol w="739894"/>
                <a:gridCol w="739895"/>
              </a:tblGrid>
              <a:tr h="95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Состояние жилищно – коммунального хозяйства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котельных на территории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Общая протяженность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теплосетей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км.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4,8 + 15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4,8 + 15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4,8 + 15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4,8 + 15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4,8 + 15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4,8 + 15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Сумма средств,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направленных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 ремонт оборудования  котельных,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ремонт теплотрасс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установленных  теплосчетчиков на объектах бюджетной сферы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2050" name="Picture 2" descr="http://larichiha.ru/images/mgthumbnails/230x200--cache-preview-8440aeb79bba266e64e37922b7c675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0" y="4581128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richiha.ru/images/mgthumbnails/230x200--cache-preview-9a77ea74da582b05b354e708a459c5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581128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arichiha.ru/images/mgthumbnails/230x200--cache-preview-a035fbdc11bc31b74610eea5fd4ea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19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02042"/>
              </p:ext>
            </p:extLst>
          </p:nvPr>
        </p:nvGraphicFramePr>
        <p:xfrm>
          <a:off x="398166" y="1124744"/>
          <a:ext cx="8215371" cy="2223327"/>
        </p:xfrm>
        <a:graphic>
          <a:graphicData uri="http://schemas.openxmlformats.org/drawingml/2006/table">
            <a:tbl>
              <a:tblPr/>
              <a:tblGrid>
                <a:gridCol w="2294383"/>
                <a:gridCol w="1184198"/>
                <a:gridCol w="888148"/>
                <a:gridCol w="814136"/>
                <a:gridCol w="814136"/>
                <a:gridCol w="740124"/>
                <a:gridCol w="740124"/>
                <a:gridCol w="740122"/>
              </a:tblGrid>
              <a:tr h="159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Разная информация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 домовладений 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953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969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953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954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955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956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многоквартирных домов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 них квартир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 подписчиков на газету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Тальменская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жизнь»</a:t>
                      </a: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pic>
        <p:nvPicPr>
          <p:cNvPr id="2050" name="Picture 2" descr="D:\МОИ ДОКУМЕНТЫ\ФОТО\2020\дом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6422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701233"/>
              </p:ext>
            </p:extLst>
          </p:nvPr>
        </p:nvGraphicFramePr>
        <p:xfrm>
          <a:off x="0" y="1481138"/>
          <a:ext cx="9144000" cy="482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Перспективные планы на 2020 год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90464"/>
              </p:ext>
            </p:extLst>
          </p:nvPr>
        </p:nvGraphicFramePr>
        <p:xfrm>
          <a:off x="0" y="1481138"/>
          <a:ext cx="9144000" cy="482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914400" y="274638"/>
            <a:ext cx="7772400" cy="92211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Перспективные планы на 2020 год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857364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458216" cy="1643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Ларичихинского сельсовета Тальменского района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 год и плановый период 2021 и 2022 годы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286380" y="414338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7620" y="4500570"/>
            <a:ext cx="15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Новотроицк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205126"/>
            <a:ext cx="4248472" cy="35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81543"/>
              </p:ext>
            </p:extLst>
          </p:nvPr>
        </p:nvGraphicFramePr>
        <p:xfrm>
          <a:off x="428596" y="1357298"/>
          <a:ext cx="8215371" cy="2481619"/>
        </p:xfrm>
        <a:graphic>
          <a:graphicData uri="http://schemas.openxmlformats.org/drawingml/2006/table">
            <a:tbl>
              <a:tblPr/>
              <a:tblGrid>
                <a:gridCol w="2785907"/>
                <a:gridCol w="978387"/>
                <a:gridCol w="811604"/>
                <a:gridCol w="737242"/>
                <a:gridCol w="735119"/>
                <a:gridCol w="735119"/>
                <a:gridCol w="719715"/>
                <a:gridCol w="712278"/>
              </a:tblGrid>
              <a:tr h="2380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1. Демографические 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 (среднегодовая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(средняя по району)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2761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2784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2758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2728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2740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2760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Темпы роста ( +) , убытия (-)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+16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+3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+4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пенсионеров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568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542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511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в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школе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298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298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 в детском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саду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Картинки по запросу &quot;численность населения россии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922661"/>
            <a:ext cx="5857916" cy="266634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99008"/>
              </p:ext>
            </p:extLst>
          </p:nvPr>
        </p:nvGraphicFramePr>
        <p:xfrm>
          <a:off x="500034" y="1428736"/>
          <a:ext cx="8215371" cy="1962912"/>
        </p:xfrm>
        <a:graphic>
          <a:graphicData uri="http://schemas.openxmlformats.org/drawingml/2006/table">
            <a:tbl>
              <a:tblPr/>
              <a:tblGrid>
                <a:gridCol w="2785907"/>
                <a:gridCol w="978387"/>
                <a:gridCol w="811604"/>
                <a:gridCol w="737242"/>
                <a:gridCol w="735119"/>
                <a:gridCol w="735119"/>
                <a:gridCol w="719715"/>
                <a:gridCol w="712278"/>
              </a:tblGrid>
              <a:tr h="941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3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Занятость граждан :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работающих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граждан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(средняя по району)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1186</a:t>
                      </a: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1177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1176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1177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1178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1180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безработных граждан, зарегистрированных в  службе занятости</a:t>
                      </a: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244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286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267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0" marR="4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Картинки по запросу &quot;Занятость граждан&quot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857628"/>
            <a:ext cx="6000792" cy="278608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23460"/>
              </p:ext>
            </p:extLst>
          </p:nvPr>
        </p:nvGraphicFramePr>
        <p:xfrm>
          <a:off x="251520" y="1340768"/>
          <a:ext cx="8640960" cy="4304042"/>
        </p:xfrm>
        <a:graphic>
          <a:graphicData uri="http://schemas.openxmlformats.org/drawingml/2006/table">
            <a:tbl>
              <a:tblPr/>
              <a:tblGrid>
                <a:gridCol w="1368152"/>
                <a:gridCol w="936104"/>
                <a:gridCol w="1080120"/>
                <a:gridCol w="1008112"/>
                <a:gridCol w="1080120"/>
                <a:gridCol w="1080120"/>
                <a:gridCol w="1008112"/>
                <a:gridCol w="1080120"/>
              </a:tblGrid>
              <a:tr h="159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07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Промышленное производство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8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Перечень промышленных предприятий, расположенных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территории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поселения.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работающих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них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«Алтай-Форест»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«Алтай-Форест»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«Алтай-Форест»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«Алтай-Форест»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«Алтай-Форест»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«Алтай-Форест»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5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«Ларичихинский ЛПХ»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«Ларичихинский ЛПХ»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 «Ларичихинский ЛПХ»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 «Ларичихинский ЛПХ»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 «Ларичихинский ЛПХ»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 «Ларичихинский ЛПХ»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5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Перечислено НДФЛ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бюджет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сельсовета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71414"/>
            <a:ext cx="75850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64948"/>
              </p:ext>
            </p:extLst>
          </p:nvPr>
        </p:nvGraphicFramePr>
        <p:xfrm>
          <a:off x="497615" y="1556792"/>
          <a:ext cx="8215369" cy="2944368"/>
        </p:xfrm>
        <a:graphic>
          <a:graphicData uri="http://schemas.openxmlformats.org/drawingml/2006/table">
            <a:tbl>
              <a:tblPr/>
              <a:tblGrid>
                <a:gridCol w="1767710"/>
                <a:gridCol w="1080120"/>
                <a:gridCol w="936104"/>
                <a:gridCol w="864096"/>
                <a:gridCol w="936104"/>
                <a:gridCol w="864096"/>
                <a:gridCol w="864096"/>
                <a:gridCol w="903043"/>
              </a:tblGrid>
              <a:tr h="679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9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3.Малое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предпринимательство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ИП  на конец года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Среднесписочная численность работников ИП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Поступило НДФЛ в бюджет сельсовета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52,1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51,3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47,2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59,8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61,7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61,7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Оказана спонсорская помощь.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85728"/>
            <a:ext cx="758506" cy="857232"/>
          </a:xfrm>
          <a:prstGeom prst="rect">
            <a:avLst/>
          </a:prstGeom>
          <a:noFill/>
        </p:spPr>
      </p:pic>
      <p:pic>
        <p:nvPicPr>
          <p:cNvPr id="7" name="Picture 2" descr="&amp;Kcy;&amp;acy;&amp;rcy;&amp;tcy;&amp;icy;&amp;ncy;&amp;kcy;&amp;icy; &amp;pcy;&amp;ocy; &amp;zcy;&amp;acy;&amp;pcy;&amp;rcy;&amp;ocy;&amp;scy;&amp;ucy; &amp;pcy;&amp;rcy;&amp;iecy;&amp;dcy;&amp;pcy;&amp;rcy;&amp;icy;&amp;ncy;&amp;icy;&amp;mcy;&amp;acy;&amp;tcy;&amp;iecy;&amp;lcy;&amp;soft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637" y="4797152"/>
            <a:ext cx="4857784" cy="1641244"/>
          </a:xfrm>
          <a:prstGeom prst="rect">
            <a:avLst/>
          </a:prstGeom>
          <a:noFill/>
        </p:spPr>
      </p:pic>
      <p:pic>
        <p:nvPicPr>
          <p:cNvPr id="8" name="Picture 2" descr="&amp;Kcy;&amp;acy;&amp;rcy;&amp;tcy;&amp;icy;&amp;ncy;&amp;kcy;&amp;icy; &amp;pcy;&amp;ocy; &amp;zcy;&amp;acy;&amp;pcy;&amp;rcy;&amp;ocy;&amp;scy;&amp;ucy; &amp;pcy;&amp;rcy;&amp;iecy;&amp;dcy;&amp;pcy;&amp;rcy;&amp;icy;&amp;ncy;&amp;icy;&amp;mcy;&amp;acy;&amp;tcy;&amp;iecy;&amp;lcy;&amp;soft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7312" y="4797152"/>
            <a:ext cx="331981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6" y="4437112"/>
            <a:ext cx="8712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		Было		                                            Стало</a:t>
            </a:r>
            <a:endParaRPr lang="ru-RU" b="1" dirty="0">
              <a:solidFill>
                <a:srgbClr val="00B0F0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08061"/>
              </p:ext>
            </p:extLst>
          </p:nvPr>
        </p:nvGraphicFramePr>
        <p:xfrm>
          <a:off x="179512" y="1072719"/>
          <a:ext cx="8784977" cy="3439745"/>
        </p:xfrm>
        <a:graphic>
          <a:graphicData uri="http://schemas.openxmlformats.org/drawingml/2006/table">
            <a:tbl>
              <a:tblPr/>
              <a:tblGrid>
                <a:gridCol w="1379459"/>
                <a:gridCol w="1016444"/>
                <a:gridCol w="580825"/>
                <a:gridCol w="1016444"/>
                <a:gridCol w="715859"/>
                <a:gridCol w="300585"/>
                <a:gridCol w="1032876"/>
                <a:gridCol w="726260"/>
                <a:gridCol w="575227"/>
                <a:gridCol w="497158"/>
                <a:gridCol w="259641"/>
                <a:gridCol w="684199"/>
              </a:tblGrid>
              <a:tr h="2416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61">
                <a:tc gridSpan="1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Строительство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Перечень объектов строительства  на территории за счет Программ: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0839">
                <a:tc rowSpan="2">
                  <a:txBody>
                    <a:bodyPr/>
                    <a:lstStyle/>
                    <a:p>
                      <a:pPr indent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КАИП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(Краевая инвестиционная адресная программа)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Общая сумма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вложенных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средств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 объекты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объекта 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Детский сад, школа искусств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Детский сад, школа искусств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Строительство средней общеобразовательной школы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360 мест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(срок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строительства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2020-2022 год)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Замена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оконных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блоков в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школе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с. Шипицино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Ремонт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стационара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 Ларичиха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2459" marR="42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2862,75+ 2364,14 =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5226,79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4144,3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2110,8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=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6255,10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335842,00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2800,00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Изображения\Герб Тальменки\Тальменский район (пакет) герб прил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85728"/>
            <a:ext cx="758506" cy="857232"/>
          </a:xfrm>
          <a:prstGeom prst="rect">
            <a:avLst/>
          </a:prstGeom>
          <a:noFill/>
        </p:spPr>
      </p:pic>
      <p:pic>
        <p:nvPicPr>
          <p:cNvPr id="11" name="Содержимое 14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5497860"/>
            <a:ext cx="2137285" cy="1296144"/>
          </a:xfrm>
        </p:spPr>
      </p:pic>
      <p:pic>
        <p:nvPicPr>
          <p:cNvPr id="4103" name="Picture 7" descr="D:\МОИ ДОКУМЕНТЫ\ФОТО\фотоотчет\школа искусств\после\IMG-20200115-WA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67" y="5320893"/>
            <a:ext cx="252377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ФОТО\фотоотчет\дет.сад\после\IMG-20190811-WA0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7994"/>
            <a:ext cx="1949962" cy="14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" y="4770604"/>
            <a:ext cx="238132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0200115_1400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690944" y="3470904"/>
            <a:ext cx="4453056" cy="3387096"/>
          </a:xfrm>
        </p:spPr>
      </p:pic>
      <p:pic>
        <p:nvPicPr>
          <p:cNvPr id="5" name="Содержимое 8" descr="20200305_100835.jpg"/>
          <p:cNvPicPr>
            <a:picLocks noChangeAspect="1"/>
          </p:cNvPicPr>
          <p:nvPr/>
        </p:nvPicPr>
        <p:blipFill>
          <a:blip r:embed="rId3" cstate="print"/>
          <a:srcRect l="11171" t="7682" r="19695" b="8137"/>
          <a:stretch>
            <a:fillRect/>
          </a:stretch>
        </p:blipFill>
        <p:spPr>
          <a:xfrm>
            <a:off x="0" y="0"/>
            <a:ext cx="4690944" cy="3470904"/>
          </a:xfrm>
          <a:prstGeom prst="rect">
            <a:avLst/>
          </a:prstGeom>
        </p:spPr>
      </p:pic>
      <p:pic>
        <p:nvPicPr>
          <p:cNvPr id="6" name="Содержимое 7" descr="20200213_110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470904"/>
            <a:ext cx="4690944" cy="3387096"/>
          </a:xfrm>
          <a:prstGeom prst="rect">
            <a:avLst/>
          </a:prstGeom>
        </p:spPr>
      </p:pic>
      <p:pic>
        <p:nvPicPr>
          <p:cNvPr id="7" name="Содержимое 3" descr="20200305_092148.jpg"/>
          <p:cNvPicPr>
            <a:picLocks noChangeAspect="1"/>
          </p:cNvPicPr>
          <p:nvPr/>
        </p:nvPicPr>
        <p:blipFill>
          <a:blip r:embed="rId5" cstate="print"/>
          <a:srcRect r="28218"/>
          <a:stretch>
            <a:fillRect/>
          </a:stretch>
        </p:blipFill>
        <p:spPr>
          <a:xfrm>
            <a:off x="4690944" y="0"/>
            <a:ext cx="4453056" cy="34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4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1410</TotalTime>
  <Words>2234</Words>
  <Application>Microsoft Office PowerPoint</Application>
  <PresentationFormat>Экран (4:3)</PresentationFormat>
  <Paragraphs>1171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Презентация PowerPoint</vt:lpstr>
      <vt:lpstr>Презентация PowerPoint</vt:lpstr>
      <vt:lpstr>Прогноз социально-экономического развития Ларичихинского сельсовета Тальменского района  на 2020 год и плановый период 2021 и 2022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Перспективные планы на 2020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Новотроицкого сельсовета Тальменского района за 2019 год.</dc:title>
  <dc:creator>Пользователь Windows</dc:creator>
  <cp:lastModifiedBy>Ларичиха</cp:lastModifiedBy>
  <cp:revision>99</cp:revision>
  <cp:lastPrinted>2020-03-03T09:57:50Z</cp:lastPrinted>
  <dcterms:created xsi:type="dcterms:W3CDTF">2020-01-22T07:58:13Z</dcterms:created>
  <dcterms:modified xsi:type="dcterms:W3CDTF">2020-03-05T09:50:26Z</dcterms:modified>
</cp:coreProperties>
</file>